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9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4" r:id="rId15"/>
    <p:sldId id="275" r:id="rId16"/>
    <p:sldId id="260" r:id="rId17"/>
    <p:sldId id="278" r:id="rId18"/>
    <p:sldId id="279" r:id="rId19"/>
    <p:sldId id="273" r:id="rId20"/>
    <p:sldId id="276" r:id="rId21"/>
    <p:sldId id="281" r:id="rId22"/>
    <p:sldId id="277" r:id="rId23"/>
    <p:sldId id="291" r:id="rId24"/>
    <p:sldId id="292" r:id="rId25"/>
    <p:sldId id="280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94624"/>
  </p:normalViewPr>
  <p:slideViewPr>
    <p:cSldViewPr snapToGrid="0" snapToObjects="1">
      <p:cViewPr varScale="1">
        <p:scale>
          <a:sx n="105" d="100"/>
          <a:sy n="105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439B-9077-0B4A-B1BD-7AC5914AB894}" type="datetimeFigureOut">
              <a:t>2018/6/16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97FE-4FF2-3143-9EB1-C139C2EBEA6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39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197FE-4FF2-3143-9EB1-C139C2EBEA6E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38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0CB3C-DCEA-CB49-A913-CDB8FFEE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F6438B-659E-C441-88B6-741B5BFFD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3E113-71A3-8D47-8D57-17F840FB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86145-9442-1A41-94A7-9D8A82AD1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764ADD9-B257-2A4C-8CB0-BDA2B317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68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A7B99-91FF-F44E-9B8A-844530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E62D93A7-490A-6947-8A9F-5FCDADD89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9AF99-A07D-084F-AC7D-F10CD5A9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40CD1-2F95-4F4E-9909-A8C05213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9B44FB3-9E78-E444-A7E9-9741C6FA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2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DDE8C3-28E5-3C45-B78D-4233A053B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9660742-DD5D-DA48-AE57-EAE736AA5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4CEE-F267-8746-AF44-F9692D11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EB16A-0661-B648-A3E5-5E30FF95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1840A1-C01A-194E-B3BF-1A98D702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38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D247E-8E31-8E47-B72B-7826E23E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7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42BD-1B30-6644-8C44-23936CC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850"/>
            <a:ext cx="10515600" cy="4532113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ACF51-F212-4D4F-9C45-7DC8DC02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053B9-5E3D-894B-A6D9-9E92DF5A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7941D86-8A77-CC4E-B34B-AAA2E82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741ACC-2F0F-D142-84C5-9C99656D107F}"/>
              </a:ext>
            </a:extLst>
          </p:cNvPr>
          <p:cNvSpPr/>
          <p:nvPr userDrawn="1"/>
        </p:nvSpPr>
        <p:spPr>
          <a:xfrm>
            <a:off x="0" y="1462081"/>
            <a:ext cx="673768" cy="1323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903C1-8DC3-9C4B-94F1-725F0B0141D4}"/>
              </a:ext>
            </a:extLst>
          </p:cNvPr>
          <p:cNvSpPr/>
          <p:nvPr userDrawn="1"/>
        </p:nvSpPr>
        <p:spPr>
          <a:xfrm>
            <a:off x="673768" y="1462333"/>
            <a:ext cx="673768" cy="1323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E84371-7B5E-DB45-8C04-A257FFC68A79}"/>
              </a:ext>
            </a:extLst>
          </p:cNvPr>
          <p:cNvSpPr/>
          <p:nvPr userDrawn="1"/>
        </p:nvSpPr>
        <p:spPr>
          <a:xfrm>
            <a:off x="1347536" y="1462080"/>
            <a:ext cx="673768" cy="132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F64A8-A0C6-614D-9C89-CD96B503AA81}"/>
              </a:ext>
            </a:extLst>
          </p:cNvPr>
          <p:cNvSpPr/>
          <p:nvPr userDrawn="1"/>
        </p:nvSpPr>
        <p:spPr>
          <a:xfrm>
            <a:off x="2021304" y="1462329"/>
            <a:ext cx="673768" cy="1323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688E39-3A8B-7943-88F4-6A7FAC2B1904}"/>
              </a:ext>
            </a:extLst>
          </p:cNvPr>
          <p:cNvSpPr/>
          <p:nvPr userDrawn="1"/>
        </p:nvSpPr>
        <p:spPr>
          <a:xfrm>
            <a:off x="2695072" y="1473817"/>
            <a:ext cx="9496928" cy="1206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76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A52E5-0DA6-E640-A019-BB1D1D93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278FC-A947-DB48-8A0E-64EDD574F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B9A52-CF48-3540-AD51-CC45FAA3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926B1-CBE2-974B-9723-08A3A915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4EB5E24-1CD1-A04F-A9BE-9A35F16E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2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129BB-0011-7C42-AFCA-B69A6C42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9E678-994E-C844-8A0F-C28FED066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6FBA7-138E-FB44-BBF8-3489CF8D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B2DA5-BBB3-554E-B85B-98066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6BB786-B33F-8C48-A0E0-AA7AD32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F0AD061-B30B-BA44-8EBA-FCCA6C16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13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0F87F-4369-4A42-9372-ACC98EF7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D44B0-5EED-6B4E-91C6-FEB80DB79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77657B-C736-E542-9D7B-C2083D0A3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9BAA34-6EE9-8943-88AA-3FAB53298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5CDE70-1FC3-9C4B-B286-23720909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F5C3F2-AF6F-AE4D-90E6-5D2E2D8D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3D47C0-CBF3-4548-BBE2-6F3CCA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76E862D7-D811-354E-ADE4-C18B4A66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5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3156E-3451-CC41-92BA-17B0485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8C8B9F-6851-3944-9B18-3C0AC39B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08EB05-CCB2-7A48-BB11-0A031842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9192AB4-F257-E446-A37C-0D4C0FA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B64DD3-5BEA-DF4E-B221-BFE72B6D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2765D4-3107-A24A-A918-C453418E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13D21D5-2FBB-2D4C-9993-DF45FC65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81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D318C-C3AA-FF4D-9C3A-C180CE7E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74954-35D7-C14E-9017-90FF1066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BEA8B5-07EC-8E4F-90EB-8A84B81B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A7831B-D515-8F46-8DD8-08B21F3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795BDF-3F43-0241-8205-87592D13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14279FE-D464-3349-A1CD-1E448B46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18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45B14-379D-3048-B209-40914727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1E7F4C-51EC-6548-93FC-7CFBFD9C8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0C662-4631-D444-8966-EAD13123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D6DDCC-01B5-C041-A85E-18F9FDB4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40B2A-F4AD-0646-912C-211BDA5D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1F448F-C48A-4640-997F-994FAD36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99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756A56-1782-7E48-9239-99C84AAA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A70DD-ABAB-C646-9A89-6F3BC104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C97E0-E5D1-1F46-9EB7-9EB5036A0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EBF-5733-CF40-B9E7-28B057BFFFFB}" type="datetimeFigureOut">
              <a:t>2018/6/16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3ACF6-6998-5D47-84D4-E52C38E59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ABAB31C-A749-4740-BEA1-0F4E2B1C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58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702B0-1AA1-D44C-A42D-1AFBDC918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10-</a:t>
            </a:r>
            <a:r>
              <a:rPr kumimoji="1" lang="zh-Hans" altLang="en-US"/>
              <a:t>最优化问题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B88FF7-B148-D947-80B1-030DC48F1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s" altLang="en-US"/>
              <a:t>在一定的限制条件下寻找最优解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92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10479-B119-914B-9E40-17B2A991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有没有更快的做法？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CC9CDB-3245-6247-AE2A-A44F1FE40B17}"/>
              </a:ext>
            </a:extLst>
          </p:cNvPr>
          <p:cNvSpPr txBox="1"/>
          <p:nvPr/>
        </p:nvSpPr>
        <p:spPr>
          <a:xfrm>
            <a:off x="385763" y="2200135"/>
            <a:ext cx="12019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观察， </a:t>
            </a:r>
            <a:r>
              <a:rPr kumimoji="1" lang="en-US" altLang="zh-Hans" sz="2800"/>
              <a:t>S</a:t>
            </a:r>
            <a:r>
              <a:rPr kumimoji="1" lang="zh-Hans" altLang="en-US" sz="2800"/>
              <a:t>的子串 </a:t>
            </a:r>
            <a:r>
              <a:rPr kumimoji="1" lang="en-US" altLang="zh-Hans" sz="2800" b="1"/>
              <a:t>BAABC </a:t>
            </a:r>
            <a:r>
              <a:rPr kumimoji="1" lang="zh-Hans" altLang="en-US" sz="2800"/>
              <a:t>和</a:t>
            </a:r>
            <a:r>
              <a:rPr kumimoji="1" lang="en-US" altLang="zh-Hans" sz="2800"/>
              <a:t> T</a:t>
            </a:r>
            <a:r>
              <a:rPr kumimoji="1" lang="zh-Hans" altLang="en-US" sz="2800"/>
              <a:t>的子串 </a:t>
            </a:r>
            <a:r>
              <a:rPr kumimoji="1" lang="en-US" altLang="zh-Hans" sz="2800" b="1"/>
              <a:t>CDABC</a:t>
            </a:r>
            <a:r>
              <a:rPr kumimoji="1" lang="zh-Hans" altLang="en-US" sz="2800"/>
              <a:t>， 拥有最大公共子字符串</a:t>
            </a:r>
            <a:r>
              <a:rPr kumimoji="1" lang="en-US" altLang="zh-Hans" sz="2800" b="1"/>
              <a:t>ABC</a:t>
            </a:r>
            <a:endParaRPr kumimoji="1" lang="zh-CN" altLang="en-US" sz="2800" b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ACEAD4-9C04-7741-B823-94A58C1E557E}"/>
              </a:ext>
            </a:extLst>
          </p:cNvPr>
          <p:cNvSpPr txBox="1"/>
          <p:nvPr/>
        </p:nvSpPr>
        <p:spPr>
          <a:xfrm>
            <a:off x="2273896" y="5108573"/>
            <a:ext cx="7900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且这个字符串</a:t>
            </a:r>
            <a:r>
              <a:rPr kumimoji="1" lang="en-US" altLang="zh-Hans" sz="2800"/>
              <a:t>ABC</a:t>
            </a:r>
            <a:r>
              <a:rPr kumimoji="1" lang="zh-Hans" altLang="en-US" sz="2800"/>
              <a:t>是</a:t>
            </a:r>
            <a:r>
              <a:rPr kumimoji="1" lang="en-US" altLang="zh-Hans" sz="2800"/>
              <a:t>BAABC</a:t>
            </a:r>
            <a:r>
              <a:rPr kumimoji="1" lang="zh-Hans" altLang="en-US" sz="2800"/>
              <a:t>和</a:t>
            </a:r>
            <a:r>
              <a:rPr kumimoji="1" lang="en-US" altLang="zh-Hans" sz="2800"/>
              <a:t>CDABC</a:t>
            </a:r>
            <a:r>
              <a:rPr kumimoji="1" lang="zh-Hans" altLang="en-US" sz="2800"/>
              <a:t>的后缀。</a:t>
            </a:r>
            <a:r>
              <a:rPr kumimoji="1" lang="en-US" altLang="zh-Hans" sz="2800"/>
              <a:t>ABC</a:t>
            </a:r>
            <a:r>
              <a:rPr kumimoji="1" lang="zh-Hans" altLang="en-US" sz="2800"/>
              <a:t>同时也是</a:t>
            </a:r>
            <a:r>
              <a:rPr kumimoji="1" lang="en-US" altLang="zh-Hans" sz="2800"/>
              <a:t>ABC</a:t>
            </a:r>
            <a:r>
              <a:rPr kumimoji="1" lang="zh-Hans" altLang="en-US" sz="2800"/>
              <a:t>和</a:t>
            </a:r>
            <a:r>
              <a:rPr kumimoji="1" lang="en-US" altLang="zh-Hans" sz="2800"/>
              <a:t>DABC</a:t>
            </a:r>
            <a:r>
              <a:rPr kumimoji="1" lang="zh-Hans" altLang="en-US" sz="2800"/>
              <a:t>的后缀。我们推测最大子字符串，一定在这样的字符串里。</a:t>
            </a:r>
            <a:endParaRPr kumimoji="1" lang="zh-CN" altLang="en-US" sz="28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3376C-292F-AB48-8234-109C710D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5" y="3148805"/>
            <a:ext cx="9242030" cy="16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67E13-0461-5D4F-8F91-C061DCE3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问题的转换</a:t>
            </a:r>
            <a:r>
              <a:rPr kumimoji="1" lang="en-US" altLang="zh-Hans"/>
              <a:t>-</a:t>
            </a:r>
            <a:r>
              <a:rPr kumimoji="1" lang="zh-Hans" altLang="en-US"/>
              <a:t>最优子问题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2F7362-189A-8643-994A-BDF5E55BA38B}"/>
              </a:ext>
            </a:extLst>
          </p:cNvPr>
          <p:cNvSpPr txBox="1"/>
          <p:nvPr/>
        </p:nvSpPr>
        <p:spPr>
          <a:xfrm>
            <a:off x="838200" y="2314576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Hans" sz="2800"/>
              <a:t>d[3,4]</a:t>
            </a:r>
            <a:r>
              <a:rPr kumimoji="1" lang="zh-Hans" altLang="en-US" sz="2800"/>
              <a:t> </a:t>
            </a:r>
            <a:r>
              <a:rPr kumimoji="1" lang="en-US" altLang="zh-Hans" sz="2800"/>
              <a:t>=</a:t>
            </a:r>
            <a:r>
              <a:rPr kumimoji="1" lang="zh-Hans" altLang="en-US" sz="2800"/>
              <a:t> </a:t>
            </a:r>
            <a:r>
              <a:rPr kumimoji="1" lang="en-US" altLang="zh-Hans" sz="2800"/>
              <a:t>3</a:t>
            </a:r>
            <a:r>
              <a:rPr kumimoji="1" lang="zh-Hans" altLang="en-US" sz="2800"/>
              <a:t> 表示以</a:t>
            </a:r>
            <a:r>
              <a:rPr kumimoji="1" lang="en-US" altLang="zh-Hans" sz="2800"/>
              <a:t>ABC</a:t>
            </a:r>
            <a:r>
              <a:rPr kumimoji="1" lang="zh-Hans" altLang="en-US" sz="2800"/>
              <a:t>结尾的位置（</a:t>
            </a:r>
            <a:r>
              <a:rPr kumimoji="1" lang="en-US" altLang="zh-Hans" sz="2800"/>
              <a:t>S</a:t>
            </a:r>
            <a:r>
              <a:rPr kumimoji="1" lang="zh-Hans" altLang="en-US" sz="2800"/>
              <a:t>的第</a:t>
            </a:r>
            <a:r>
              <a:rPr kumimoji="1" lang="en-US" altLang="zh-Hans" sz="2800"/>
              <a:t>4</a:t>
            </a:r>
            <a:r>
              <a:rPr kumimoji="1" lang="zh-Hans" altLang="en-US" sz="2800"/>
              <a:t>个位置和</a:t>
            </a:r>
            <a:r>
              <a:rPr kumimoji="1" lang="en-US" altLang="zh-Hans" sz="2800"/>
              <a:t>T</a:t>
            </a:r>
            <a:r>
              <a:rPr kumimoji="1" lang="zh-Hans" altLang="en-US" sz="2800"/>
              <a:t>的第</a:t>
            </a:r>
            <a:r>
              <a:rPr kumimoji="1" lang="en-US" altLang="zh-Hans" sz="2800"/>
              <a:t>5</a:t>
            </a:r>
            <a:r>
              <a:rPr kumimoji="1" lang="zh-Hans" altLang="en-US" sz="2800"/>
              <a:t>个位置），最优子问题解为</a:t>
            </a:r>
            <a:r>
              <a:rPr kumimoji="1" lang="en-US" altLang="zh-Hans" sz="2800"/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Hans" altLang="en-US" sz="2800"/>
              <a:t>推测： </a:t>
            </a:r>
            <a:r>
              <a:rPr kumimoji="1" lang="en-US" altLang="zh-CN" sz="2800"/>
              <a:t>d[4,5] = 4</a:t>
            </a:r>
            <a:r>
              <a:rPr kumimoji="1" lang="zh-Hans" altLang="en-US" sz="2800"/>
              <a:t>， 因为</a:t>
            </a:r>
            <a:r>
              <a:rPr kumimoji="1" lang="en-US" altLang="zh-Hans" sz="2800"/>
              <a:t>S[4] = T[5]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Hans" altLang="en-US" sz="2800"/>
              <a:t>推测 </a:t>
            </a:r>
            <a:r>
              <a:rPr kumimoji="1" lang="en-US" altLang="zh-Hans" sz="2800"/>
              <a:t>:   d[5,6] = 5,  </a:t>
            </a:r>
            <a:r>
              <a:rPr kumimoji="1" lang="zh-Hans" altLang="en-US" sz="2800"/>
              <a:t>  因为</a:t>
            </a:r>
            <a:r>
              <a:rPr kumimoji="1" lang="en-US" altLang="zh-Hans" sz="2800"/>
              <a:t>S[5] = T[6]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Hans" altLang="en-US" sz="2800"/>
              <a:t>推测 </a:t>
            </a:r>
            <a:r>
              <a:rPr kumimoji="1" lang="en-US" altLang="zh-Hans" sz="2800"/>
              <a:t>:   d[6,7] = 6,  </a:t>
            </a:r>
            <a:r>
              <a:rPr kumimoji="1" lang="zh-Hans" altLang="en-US" sz="2800"/>
              <a:t>  因为</a:t>
            </a:r>
            <a:r>
              <a:rPr kumimoji="1" lang="en-US" altLang="zh-Hans" sz="2800"/>
              <a:t>S[6] = T[7]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Hans" altLang="en-US" sz="2800"/>
              <a:t>推测 </a:t>
            </a:r>
            <a:r>
              <a:rPr kumimoji="1" lang="en-US" altLang="zh-Hans" sz="2800"/>
              <a:t>:   d[7,8] = 0,    </a:t>
            </a:r>
            <a:r>
              <a:rPr kumimoji="1" lang="zh-Hans" altLang="en-US" sz="2800"/>
              <a:t>因为</a:t>
            </a:r>
            <a:r>
              <a:rPr kumimoji="1" lang="en-US" altLang="zh-Hans" sz="2800"/>
              <a:t>S[7] != T[8]</a:t>
            </a:r>
          </a:p>
          <a:p>
            <a:endParaRPr kumimoji="1" lang="en-US" altLang="zh-CN" sz="2800"/>
          </a:p>
          <a:p>
            <a:r>
              <a:rPr kumimoji="1" lang="zh-Hans" altLang="en-US" sz="2800"/>
              <a:t>而最优解是二维数组</a:t>
            </a:r>
            <a:r>
              <a:rPr kumimoji="1" lang="en-US" altLang="zh-Hans" sz="2800"/>
              <a:t>d</a:t>
            </a:r>
            <a:r>
              <a:rPr kumimoji="1" lang="zh-Hans" altLang="en-US" sz="2800"/>
              <a:t>中的最大值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69709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A3EF0-0CAB-C643-9662-DCE093C3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最优子问题关系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C3E941-B027-3F43-AA5F-FBE6E08F792C}"/>
              </a:ext>
            </a:extLst>
          </p:cNvPr>
          <p:cNvSpPr txBox="1"/>
          <p:nvPr/>
        </p:nvSpPr>
        <p:spPr>
          <a:xfrm>
            <a:off x="8058150" y="4500563"/>
            <a:ext cx="3729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通过</a:t>
            </a:r>
            <a:r>
              <a:rPr kumimoji="1" lang="en-US" altLang="zh-Hans" sz="2800"/>
              <a:t>X</a:t>
            </a:r>
            <a:r>
              <a:rPr kumimoji="1" lang="zh-Hans" altLang="en-US" sz="2800"/>
              <a:t>位置的值和</a:t>
            </a:r>
            <a:r>
              <a:rPr kumimoji="1" lang="en-US" altLang="zh-Hans" sz="2800"/>
              <a:t>S,T</a:t>
            </a:r>
            <a:r>
              <a:rPr kumimoji="1" lang="zh-Hans" altLang="en-US" sz="2800"/>
              <a:t>字符串的关系，可以推出</a:t>
            </a:r>
            <a:r>
              <a:rPr kumimoji="1" lang="en-US" altLang="zh-Hans" sz="2800"/>
              <a:t>Y</a:t>
            </a:r>
            <a:r>
              <a:rPr kumimoji="1" lang="zh-Hans" altLang="en-US" sz="2800"/>
              <a:t>位置的值</a:t>
            </a:r>
            <a:endParaRPr kumimoji="1" lang="en-US" altLang="zh-Hans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9DFAD0-2619-2147-9FFB-6398C967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030412"/>
            <a:ext cx="6245869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87AA0-34CF-AC42-9D47-650C9770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填表法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71DC1-B86B-C742-9473-D43112C2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46" y="1852843"/>
            <a:ext cx="5193508" cy="47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9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EE8C-843E-2740-B1AF-AF3924CD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关联问题（ </a:t>
            </a:r>
            <a:r>
              <a:rPr kumimoji="1" lang="en-US" altLang="zh-Hans"/>
              <a:t>ARRAY</a:t>
            </a:r>
            <a:r>
              <a:rPr kumimoji="1" lang="zh-Hans" altLang="en-US"/>
              <a:t> </a:t>
            </a:r>
            <a:r>
              <a:rPr kumimoji="1" lang="en-US" altLang="zh-Hans"/>
              <a:t>DOM-DIFF</a:t>
            </a:r>
            <a:r>
              <a:rPr kumimoji="1" lang="zh-Hans" altLang="en-US"/>
              <a:t> ）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0B9C1-F4DD-EA46-9EA9-1203CC01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1075"/>
            <a:ext cx="7734476" cy="1677988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ACD0119D-90E2-2441-8BC6-0FB8430C059D}"/>
              </a:ext>
            </a:extLst>
          </p:cNvPr>
          <p:cNvSpPr/>
          <p:nvPr/>
        </p:nvSpPr>
        <p:spPr>
          <a:xfrm>
            <a:off x="4043363" y="2800350"/>
            <a:ext cx="485775" cy="542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05A631-035C-2949-8CA9-A4A6C693F490}"/>
              </a:ext>
            </a:extLst>
          </p:cNvPr>
          <p:cNvSpPr txBox="1"/>
          <p:nvPr/>
        </p:nvSpPr>
        <p:spPr>
          <a:xfrm>
            <a:off x="1209674" y="4756740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400"/>
              <a:t>招聘网站用标签来标注职位的亮点。当职位发生变化的时候，标签会发生一定变化，但很大程度上可能会重复。如果希望</a:t>
            </a:r>
            <a:r>
              <a:rPr kumimoji="1" lang="en-US" altLang="zh-Hans" sz="2400"/>
              <a:t>DOM</a:t>
            </a:r>
            <a:r>
              <a:rPr kumimoji="1" lang="zh-Hans" altLang="en-US" sz="2400"/>
              <a:t>渲染的时候获得最优性能，请问如何做？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343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2A13F-DDB3-594B-99DC-2D339482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DOM</a:t>
            </a:r>
            <a:r>
              <a:rPr kumimoji="1" lang="zh-Hans" altLang="en-US"/>
              <a:t>更新的成本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FEDB0-B645-C44D-A6A3-D37A3F91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1" y="1835150"/>
            <a:ext cx="954397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7625D-D49D-8E49-BD71-CB9472C3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钢条切割问题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76BC1A-EF18-484D-96A8-60289EF607ED}"/>
              </a:ext>
            </a:extLst>
          </p:cNvPr>
          <p:cNvSpPr txBox="1"/>
          <p:nvPr/>
        </p:nvSpPr>
        <p:spPr>
          <a:xfrm>
            <a:off x="1167063" y="4580358"/>
            <a:ext cx="1042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给定钢条长度的价格表，一个长度为</a:t>
            </a:r>
            <a:r>
              <a:rPr kumimoji="1" lang="en-US" altLang="zh-Hans" sz="2800"/>
              <a:t>9</a:t>
            </a:r>
            <a:r>
              <a:rPr kumimoji="1" lang="zh-Hans" altLang="en-US" sz="2800"/>
              <a:t>的钢条应该如何切割去卖？</a:t>
            </a:r>
            <a:endParaRPr kumimoji="1" lang="zh-CN" altLang="en-US" sz="280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D22BE46-E3A0-5B41-A9FF-12695BD9B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40245"/>
              </p:ext>
            </p:extLst>
          </p:nvPr>
        </p:nvGraphicFramePr>
        <p:xfrm>
          <a:off x="1279024" y="2466474"/>
          <a:ext cx="90805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615055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4969422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5806429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304341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816985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882727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746273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7498523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734682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8044064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3824575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800" u="none" strike="noStrike">
                          <a:effectLst/>
                        </a:rPr>
                        <a:t>长度</a:t>
                      </a:r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3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4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5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6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7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8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9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10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70485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800" u="none" strike="noStrike">
                          <a:effectLst/>
                        </a:rPr>
                        <a:t>价格</a:t>
                      </a:r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5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8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9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10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17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17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20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24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30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1306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800" u="none" strike="noStrike">
                          <a:effectLst/>
                        </a:rPr>
                        <a:t>均价 </a:t>
                      </a:r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1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2.5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2.7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2.3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2.8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2.4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2.5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2.7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2800" u="none" strike="noStrike">
                          <a:effectLst/>
                        </a:rPr>
                        <a:t>3</a:t>
                      </a:r>
                      <a:endParaRPr lang="en-US" altLang="zh-CN" sz="2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87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59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6B9E5-0538-3047-AF12-16BB97F7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一个可能有误差的解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2769B-85B9-C143-9260-6CA37F81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Hans" altLang="en-US" sz="3000"/>
              <a:t>总是取当前的最优解（平均价值最高的钢条）</a:t>
            </a:r>
            <a:endParaRPr kumimoji="1" lang="en-US" altLang="zh-Hans" sz="3000"/>
          </a:p>
          <a:p>
            <a:r>
              <a:rPr kumimoji="1" lang="zh-Hans" altLang="en-US" sz="3000"/>
              <a:t>对于长度</a:t>
            </a:r>
            <a:r>
              <a:rPr kumimoji="1" lang="en-US" altLang="zh-Hans" sz="3000"/>
              <a:t>9</a:t>
            </a:r>
            <a:r>
              <a:rPr kumimoji="1" lang="zh-Hans" altLang="en-US" sz="3000"/>
              <a:t>钢条 ： </a:t>
            </a:r>
            <a:r>
              <a:rPr kumimoji="1" lang="en-US" altLang="zh-Hans" sz="3000"/>
              <a:t>6</a:t>
            </a:r>
            <a:r>
              <a:rPr kumimoji="1" lang="zh-Hans" altLang="en-US" sz="3000"/>
              <a:t> * </a:t>
            </a:r>
            <a:r>
              <a:rPr kumimoji="1" lang="en-US" altLang="zh-Hans" sz="3000"/>
              <a:t>2*8</a:t>
            </a:r>
            <a:r>
              <a:rPr kumimoji="1" lang="zh-Hans" altLang="en-US" sz="3000"/>
              <a:t> </a:t>
            </a:r>
            <a:r>
              <a:rPr kumimoji="1" lang="en-US" altLang="zh-Hans" sz="3000"/>
              <a:t>+</a:t>
            </a:r>
            <a:r>
              <a:rPr kumimoji="1" lang="zh-Hans" altLang="en-US" sz="3000"/>
              <a:t>  </a:t>
            </a:r>
            <a:r>
              <a:rPr kumimoji="1" lang="en-US" altLang="zh-Hans" sz="3000"/>
              <a:t>3 * 2.7</a:t>
            </a:r>
            <a:r>
              <a:rPr kumimoji="1" lang="zh-Hans" altLang="en-US" sz="3000"/>
              <a:t> （最优解）</a:t>
            </a:r>
            <a:endParaRPr kumimoji="1" lang="en-US" altLang="zh-Hans" sz="3000"/>
          </a:p>
          <a:p>
            <a:r>
              <a:rPr kumimoji="1" lang="zh-Hans" altLang="en-US" sz="3000"/>
              <a:t>对于长度是</a:t>
            </a:r>
            <a:r>
              <a:rPr kumimoji="1" lang="en-US" altLang="zh-Hans" sz="3000"/>
              <a:t>4</a:t>
            </a:r>
            <a:r>
              <a:rPr kumimoji="1" lang="zh-Hans" altLang="en-US" sz="3000"/>
              <a:t>的钢条：</a:t>
            </a:r>
            <a:r>
              <a:rPr kumimoji="1" lang="en-US" altLang="zh-Hans" sz="3000"/>
              <a:t>3</a:t>
            </a:r>
            <a:r>
              <a:rPr kumimoji="1" lang="zh-Hans" altLang="en-US" sz="3000"/>
              <a:t>*</a:t>
            </a:r>
            <a:r>
              <a:rPr kumimoji="1" lang="en-US" altLang="zh-Hans" sz="3000"/>
              <a:t>27</a:t>
            </a:r>
            <a:r>
              <a:rPr kumimoji="1" lang="zh-Hans" altLang="en-US" sz="3000"/>
              <a:t> </a:t>
            </a:r>
            <a:r>
              <a:rPr kumimoji="1" lang="en-US" altLang="zh-Hans" sz="3000"/>
              <a:t>+</a:t>
            </a:r>
            <a:r>
              <a:rPr kumimoji="1" lang="zh-Hans" altLang="en-US" sz="3000"/>
              <a:t> </a:t>
            </a:r>
            <a:r>
              <a:rPr kumimoji="1" lang="en-US" altLang="zh-Hans" sz="3000"/>
              <a:t>1</a:t>
            </a:r>
            <a:r>
              <a:rPr kumimoji="1" lang="zh-Hans" altLang="en-US" sz="3000"/>
              <a:t> * </a:t>
            </a:r>
            <a:r>
              <a:rPr kumimoji="1" lang="en-US" altLang="zh-Hans" sz="3000"/>
              <a:t>1</a:t>
            </a:r>
            <a:r>
              <a:rPr kumimoji="1" lang="zh-Hans" altLang="en-US" sz="3000"/>
              <a:t> （非最优解）</a:t>
            </a:r>
            <a:endParaRPr kumimoji="1" lang="en-US" altLang="zh-Hans" sz="2600"/>
          </a:p>
          <a:p>
            <a:pPr marL="0" indent="0">
              <a:buNone/>
            </a:pPr>
            <a:endParaRPr kumimoji="1" lang="en-US" altLang="zh-Hans" sz="3000"/>
          </a:p>
          <a:p>
            <a:pPr marL="0" indent="0">
              <a:buNone/>
            </a:pPr>
            <a:endParaRPr kumimoji="1" lang="en-US" altLang="zh-Hans" sz="3000"/>
          </a:p>
          <a:p>
            <a:endParaRPr kumimoji="1" lang="en-US" altLang="zh-CN" sz="3000"/>
          </a:p>
        </p:txBody>
      </p:sp>
    </p:spTree>
    <p:extLst>
      <p:ext uri="{BB962C8B-B14F-4D97-AF65-F5344CB8AC3E}">
        <p14:creationId xmlns:p14="http://schemas.microsoft.com/office/powerpoint/2010/main" val="340846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36727-6E80-FE44-A85E-A3BAE5E2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动态规划（最优子问题）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77966-BA8F-0A4D-9BAE-180D1082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/>
              <a:t>如果</a:t>
            </a:r>
            <a:r>
              <a:rPr kumimoji="1" lang="en-US" altLang="zh-Hans"/>
              <a:t>d(i)</a:t>
            </a:r>
            <a:r>
              <a:rPr kumimoji="1" lang="zh-Hans" altLang="en-US"/>
              <a:t>表示长度为</a:t>
            </a:r>
            <a:r>
              <a:rPr kumimoji="1" lang="en-US" altLang="zh-Hans"/>
              <a:t>i</a:t>
            </a:r>
            <a:r>
              <a:rPr kumimoji="1" lang="zh-Hans" altLang="en-US"/>
              <a:t>的钢条的最优解，那么长度为</a:t>
            </a:r>
            <a:r>
              <a:rPr kumimoji="1" lang="en-US" altLang="zh-Hans"/>
              <a:t>L</a:t>
            </a:r>
            <a:r>
              <a:rPr kumimoji="1" lang="zh-Hans" altLang="en-US"/>
              <a:t>的钢条的最优解，应该等于以下各组数据的最大值：</a:t>
            </a:r>
            <a:endParaRPr kumimoji="1" lang="en-US" altLang="zh-Hans"/>
          </a:p>
          <a:p>
            <a:r>
              <a:rPr kumimoji="1" lang="en-US" altLang="zh-CN"/>
              <a:t>d(L-1) + d(1)</a:t>
            </a:r>
          </a:p>
          <a:p>
            <a:r>
              <a:rPr kumimoji="1" lang="en-US" altLang="zh-CN"/>
              <a:t>d(L-2) + d(2)</a:t>
            </a:r>
          </a:p>
          <a:p>
            <a:r>
              <a:rPr kumimoji="1" lang="en-US" altLang="zh-CN"/>
              <a:t>d(L-3) + d(3)</a:t>
            </a:r>
          </a:p>
          <a:p>
            <a:r>
              <a:rPr kumimoji="1" lang="en-US" altLang="zh-CN"/>
              <a:t>…</a:t>
            </a:r>
          </a:p>
          <a:p>
            <a:r>
              <a:rPr kumimoji="1" lang="en-US" altLang="zh-CN"/>
              <a:t>d(L-10) + d(10)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37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46CB0-DB4E-A142-AACB-88ACD0A8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最小编辑距离问题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79EE3-384B-5847-A48E-F3AD88DA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028825"/>
            <a:ext cx="6322816" cy="18430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11BE29-482F-C641-879F-C09F53A39EF5}"/>
              </a:ext>
            </a:extLst>
          </p:cNvPr>
          <p:cNvSpPr/>
          <p:nvPr/>
        </p:nvSpPr>
        <p:spPr>
          <a:xfrm>
            <a:off x="2176461" y="4498771"/>
            <a:ext cx="82105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2800" b="1">
                <a:solidFill>
                  <a:srgbClr val="222222"/>
                </a:solidFill>
                <a:effectLst/>
              </a:rPr>
              <a:t>k</a:t>
            </a:r>
            <a:r>
              <a:rPr lang="en-US" altLang="zh-CN" sz="2800">
                <a:solidFill>
                  <a:srgbClr val="222222"/>
                </a:solidFill>
                <a:effectLst/>
              </a:rPr>
              <a:t>itten→ </a:t>
            </a:r>
            <a:r>
              <a:rPr lang="en-US" altLang="zh-CN" sz="2800" b="1"/>
              <a:t>s</a:t>
            </a:r>
            <a:r>
              <a:rPr lang="en-US" altLang="zh-CN" sz="2800"/>
              <a:t>itten</a:t>
            </a:r>
            <a:endParaRPr lang="en-US" altLang="zh-CN" sz="2800">
              <a:solidFill>
                <a:srgbClr val="222222"/>
              </a:solidFill>
              <a:effectLst/>
            </a:endParaRPr>
          </a:p>
          <a:p>
            <a:pPr>
              <a:buFont typeface="+mj-lt"/>
              <a:buAutoNum type="arabicPeriod"/>
            </a:pPr>
            <a:r>
              <a:rPr lang="en-US" altLang="zh-CN" sz="2800">
                <a:solidFill>
                  <a:srgbClr val="222222"/>
                </a:solidFill>
                <a:effectLst/>
              </a:rPr>
              <a:t>sitt</a:t>
            </a:r>
            <a:r>
              <a:rPr lang="en-US" altLang="zh-CN" sz="2800" b="1">
                <a:solidFill>
                  <a:srgbClr val="222222"/>
                </a:solidFill>
                <a:effectLst/>
              </a:rPr>
              <a:t>e</a:t>
            </a:r>
            <a:r>
              <a:rPr lang="en-US" altLang="zh-CN" sz="2800">
                <a:solidFill>
                  <a:srgbClr val="222222"/>
                </a:solidFill>
                <a:effectLst/>
              </a:rPr>
              <a:t>n→sitt</a:t>
            </a:r>
            <a:r>
              <a:rPr lang="en-US" altLang="zh-CN" sz="2800" b="1">
                <a:solidFill>
                  <a:srgbClr val="222222"/>
                </a:solidFill>
                <a:effectLst/>
              </a:rPr>
              <a:t>i</a:t>
            </a:r>
            <a:r>
              <a:rPr lang="en-US" altLang="zh-CN" sz="2800">
                <a:solidFill>
                  <a:srgbClr val="222222"/>
                </a:solidFill>
                <a:effectLst/>
              </a:rPr>
              <a:t>n </a:t>
            </a:r>
          </a:p>
          <a:p>
            <a:pPr>
              <a:buFont typeface="+mj-lt"/>
              <a:buAutoNum type="arabicPeriod"/>
            </a:pPr>
            <a:r>
              <a:rPr lang="en-US" altLang="zh-CN" sz="2800">
                <a:solidFill>
                  <a:srgbClr val="222222"/>
                </a:solidFill>
                <a:effectLst/>
              </a:rPr>
              <a:t>sittin→sittin</a:t>
            </a:r>
            <a:r>
              <a:rPr lang="en-US" altLang="zh-CN" sz="2800" b="1">
                <a:solidFill>
                  <a:srgbClr val="222222"/>
                </a:solidFill>
                <a:effectLst/>
              </a:rPr>
              <a:t>g</a:t>
            </a:r>
            <a:r>
              <a:rPr lang="en-US" altLang="zh-CN" sz="2800">
                <a:solidFill>
                  <a:srgbClr val="222222"/>
                </a:solidFill>
                <a:effectLst/>
              </a:rPr>
              <a:t> </a:t>
            </a:r>
            <a:endParaRPr lang="en-US" altLang="zh-CN" sz="2800">
              <a:solidFill>
                <a:srgbClr val="222222"/>
              </a:solidFill>
            </a:endParaRPr>
          </a:p>
          <a:p>
            <a:r>
              <a:rPr lang="zh-Hans" altLang="en-US" sz="2800">
                <a:solidFill>
                  <a:srgbClr val="222222"/>
                </a:solidFill>
                <a:effectLst/>
              </a:rPr>
              <a:t>编辑距离</a:t>
            </a:r>
            <a:r>
              <a:rPr lang="en-US" altLang="zh-Hans" sz="2800">
                <a:solidFill>
                  <a:srgbClr val="222222"/>
                </a:solidFill>
              </a:rPr>
              <a:t>=3</a:t>
            </a:r>
            <a:endParaRPr lang="en-US" altLang="zh-CN" sz="280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929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0C102-8B0E-E94C-9267-5CAF5E38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/>
              <a:t>N</a:t>
            </a:r>
            <a:r>
              <a:rPr kumimoji="1" lang="zh-Hans" altLang="en-US"/>
              <a:t>皇后问题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3BBA6-CDAD-C346-A080-BB41E54B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在</a:t>
            </a:r>
            <a:r>
              <a:rPr kumimoji="1" lang="en-US" altLang="zh-Hans"/>
              <a:t>N*N</a:t>
            </a:r>
            <a:r>
              <a:rPr kumimoji="1" lang="zh-Hans" altLang="en-US"/>
              <a:t>的棋盘上有</a:t>
            </a:r>
            <a:r>
              <a:rPr kumimoji="1" lang="en-US" altLang="zh-Hans"/>
              <a:t>N</a:t>
            </a:r>
            <a:r>
              <a:rPr kumimoji="1" lang="zh-Hans" altLang="en-US"/>
              <a:t>个皇后，求一个解，让皇后不互相攻击</a:t>
            </a:r>
            <a:endParaRPr kumimoji="1" lang="en-US" altLang="zh-Hans"/>
          </a:p>
          <a:p>
            <a:pPr marL="0" indent="0">
              <a:buNone/>
            </a:pP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AEAE8-583B-CC43-8F11-78F84721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44" y="2590465"/>
            <a:ext cx="3116513" cy="31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D31D9-42F6-2848-8F39-A50A2BAD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最优子问题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C4814D-8A4A-5F4A-AC2D-D8BE20D30B16}"/>
              </a:ext>
            </a:extLst>
          </p:cNvPr>
          <p:cNvSpPr txBox="1"/>
          <p:nvPr/>
        </p:nvSpPr>
        <p:spPr>
          <a:xfrm>
            <a:off x="671512" y="1857375"/>
            <a:ext cx="712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Hans" sz="2400"/>
              <a:t>KITT</a:t>
            </a:r>
            <a:r>
              <a:rPr kumimoji="1" lang="zh-Hans" altLang="en-US" sz="2400"/>
              <a:t>和</a:t>
            </a:r>
            <a:r>
              <a:rPr kumimoji="1" lang="en-US" altLang="zh-Hans" sz="2400"/>
              <a:t>SITT</a:t>
            </a:r>
            <a:r>
              <a:rPr kumimoji="1" lang="zh-Hans" altLang="en-US" sz="2400"/>
              <a:t>存在一个最优解： </a:t>
            </a:r>
            <a:r>
              <a:rPr kumimoji="1" lang="en-US" altLang="zh-Hans" sz="2400"/>
              <a:t>k-&gt;S</a:t>
            </a:r>
            <a:r>
              <a:rPr kumimoji="1" lang="zh-Hans" altLang="en-US" sz="2400"/>
              <a:t>。 </a:t>
            </a:r>
            <a:endParaRPr kumimoji="1" lang="en-US" altLang="zh-Hans" sz="2400"/>
          </a:p>
          <a:p>
            <a:pPr marL="457200" indent="-457200">
              <a:buAutoNum type="arabicPeriod"/>
            </a:pPr>
            <a:r>
              <a:rPr kumimoji="1" lang="en-US" altLang="zh-Hans" sz="2400"/>
              <a:t>KITT</a:t>
            </a:r>
            <a:r>
              <a:rPr kumimoji="1" lang="zh-Hans" altLang="en-US" sz="2400"/>
              <a:t>和</a:t>
            </a:r>
            <a:r>
              <a:rPr kumimoji="1" lang="en-US" altLang="zh-Hans" sz="2400"/>
              <a:t>SITTI</a:t>
            </a:r>
            <a:r>
              <a:rPr kumimoji="1" lang="zh-Hans" altLang="en-US" sz="2400"/>
              <a:t>存在最优解， </a:t>
            </a:r>
            <a:r>
              <a:rPr kumimoji="1" lang="en-US" altLang="zh-Hans" sz="2400"/>
              <a:t>k-&gt;s,</a:t>
            </a:r>
            <a:r>
              <a:rPr kumimoji="1" lang="zh-Hans" altLang="en-US" sz="2400"/>
              <a:t>插入</a:t>
            </a:r>
            <a:r>
              <a:rPr kumimoji="1" lang="en-US" altLang="zh-Hans" sz="2400"/>
              <a:t>I</a:t>
            </a:r>
            <a:r>
              <a:rPr kumimoji="1" lang="zh-Hans" altLang="en-US" sz="2400"/>
              <a:t>。 </a:t>
            </a:r>
            <a:endParaRPr kumimoji="1" lang="en-US" altLang="zh-Hans" sz="2400"/>
          </a:p>
          <a:p>
            <a:pPr marL="457200" indent="-457200">
              <a:buAutoNum type="arabicPeriod"/>
            </a:pPr>
            <a:r>
              <a:rPr kumimoji="1" lang="en-US" altLang="zh-Hans" sz="2400"/>
              <a:t>KITTE</a:t>
            </a:r>
            <a:r>
              <a:rPr kumimoji="1" lang="zh-Hans" altLang="en-US" sz="2400"/>
              <a:t>和</a:t>
            </a:r>
            <a:r>
              <a:rPr kumimoji="1" lang="en-US" altLang="zh-Hans" sz="2400"/>
              <a:t>SITT</a:t>
            </a:r>
            <a:r>
              <a:rPr kumimoji="1" lang="zh-Hans" altLang="en-US" sz="2400"/>
              <a:t>存在一个最优解，</a:t>
            </a:r>
            <a:r>
              <a:rPr kumimoji="1" lang="en-US" altLang="zh-Hans" sz="2400"/>
              <a:t>k-&gt;s</a:t>
            </a:r>
            <a:r>
              <a:rPr kumimoji="1" lang="zh-Hans" altLang="en-US" sz="2400"/>
              <a:t>，删除</a:t>
            </a:r>
            <a:r>
              <a:rPr kumimoji="1" lang="en-US" altLang="zh-Hans" sz="2400"/>
              <a:t>E</a:t>
            </a:r>
            <a:r>
              <a:rPr kumimoji="1" lang="zh-Hans" altLang="en-US" sz="2400"/>
              <a:t>。</a:t>
            </a:r>
            <a:endParaRPr kumimoji="1" lang="en-US" altLang="zh-Hans" sz="2400"/>
          </a:p>
          <a:p>
            <a:endParaRPr kumimoji="1" lang="en-US" altLang="zh-Hans" sz="2400"/>
          </a:p>
          <a:p>
            <a:r>
              <a:rPr kumimoji="1" lang="zh-Hans" altLang="en-US" sz="2400"/>
              <a:t>思考： </a:t>
            </a:r>
            <a:r>
              <a:rPr kumimoji="1" lang="en-US" altLang="zh-Hans" sz="2400"/>
              <a:t>KITTE</a:t>
            </a:r>
            <a:r>
              <a:rPr kumimoji="1" lang="zh-Hans" altLang="en-US" sz="2400"/>
              <a:t>和</a:t>
            </a:r>
            <a:r>
              <a:rPr kumimoji="1" lang="en-US" altLang="zh-Hans" sz="2400"/>
              <a:t>SITTI</a:t>
            </a:r>
            <a:r>
              <a:rPr kumimoji="1" lang="zh-Hans" altLang="en-US" sz="2400"/>
              <a:t>的最优解可以在上述三个最优解中推出。</a:t>
            </a:r>
            <a:endParaRPr kumimoji="1" lang="en-US" altLang="zh-Hans" sz="2400"/>
          </a:p>
          <a:p>
            <a:endParaRPr kumimoji="1" lang="en-US" altLang="zh-Han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7188ED-0C72-8442-8A56-6C7E6B40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7" y="4112142"/>
            <a:ext cx="2513013" cy="24601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164B22-DC2C-C54C-8218-57035474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64" y="4112142"/>
            <a:ext cx="2571136" cy="2490788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5E40A584-8246-7B43-9BCC-C95FAFE02D90}"/>
              </a:ext>
            </a:extLst>
          </p:cNvPr>
          <p:cNvSpPr/>
          <p:nvPr/>
        </p:nvSpPr>
        <p:spPr>
          <a:xfrm>
            <a:off x="5243513" y="5114925"/>
            <a:ext cx="1128712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166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937A-5FBC-1C4C-8AE7-BEE35B11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最优解关系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BD7B4-C6CA-CC44-96DF-B43D8E12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49" y="1982978"/>
            <a:ext cx="9300623" cy="29547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518FFC-F0E1-0C4E-AF01-412031B0D642}"/>
              </a:ext>
            </a:extLst>
          </p:cNvPr>
          <p:cNvSpPr txBox="1"/>
          <p:nvPr/>
        </p:nvSpPr>
        <p:spPr>
          <a:xfrm>
            <a:off x="1304544" y="5497340"/>
            <a:ext cx="611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最优解和</a:t>
            </a:r>
            <a:r>
              <a:rPr kumimoji="1" lang="en-US" altLang="zh-Hans" sz="2800"/>
              <a:t>3</a:t>
            </a:r>
            <a:r>
              <a:rPr kumimoji="1" lang="zh-Hans" altLang="en-US" sz="2800"/>
              <a:t>个可能子解之间存在着关系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49542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C0F1C-1C5B-AF42-AEEB-34D615D0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最优解递归公式</a:t>
            </a:r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2F5138-A882-2144-B8AA-1687C26D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417"/>
            <a:ext cx="11087342" cy="36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05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EE8C-843E-2740-B1AF-AF3924CD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关联问题（ </a:t>
            </a:r>
            <a:r>
              <a:rPr kumimoji="1" lang="en-US" altLang="zh-Hans"/>
              <a:t>ARRAY</a:t>
            </a:r>
            <a:r>
              <a:rPr kumimoji="1" lang="zh-Hans" altLang="en-US"/>
              <a:t> </a:t>
            </a:r>
            <a:r>
              <a:rPr kumimoji="1" lang="en-US" altLang="zh-Hans"/>
              <a:t>DOM-DIFF</a:t>
            </a:r>
            <a:r>
              <a:rPr kumimoji="1" lang="zh-Hans" altLang="en-US"/>
              <a:t> ）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0B9C1-F4DD-EA46-9EA9-1203CC01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1075"/>
            <a:ext cx="7734476" cy="1677988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ACD0119D-90E2-2441-8BC6-0FB8430C059D}"/>
              </a:ext>
            </a:extLst>
          </p:cNvPr>
          <p:cNvSpPr/>
          <p:nvPr/>
        </p:nvSpPr>
        <p:spPr>
          <a:xfrm>
            <a:off x="4043363" y="2800350"/>
            <a:ext cx="485775" cy="542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05A631-035C-2949-8CA9-A4A6C693F490}"/>
              </a:ext>
            </a:extLst>
          </p:cNvPr>
          <p:cNvSpPr txBox="1"/>
          <p:nvPr/>
        </p:nvSpPr>
        <p:spPr>
          <a:xfrm>
            <a:off x="1209674" y="4756740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400"/>
              <a:t>招聘网站用标签来标注职位的亮点。当职位发生变化的时候，标签会发生一定变化，但很大程度上可能会重复。如果希望</a:t>
            </a:r>
            <a:r>
              <a:rPr kumimoji="1" lang="en-US" altLang="zh-Hans" sz="2400"/>
              <a:t>DOM</a:t>
            </a:r>
            <a:r>
              <a:rPr kumimoji="1" lang="zh-Hans" altLang="en-US" sz="2400"/>
              <a:t>渲染的时候获得最优性能，请问如何做？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0394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2A13F-DDB3-594B-99DC-2D339482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DOM</a:t>
            </a:r>
            <a:r>
              <a:rPr kumimoji="1" lang="zh-Hans" altLang="en-US"/>
              <a:t>更新的成本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FEDB0-B645-C44D-A6A3-D37A3F91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1" y="1835150"/>
            <a:ext cx="954397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AEFD1-4FDE-784F-B4B9-C64838CD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有序森林的最小编辑距离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6B4D2-0A91-E747-AA71-9FA0DEA8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29" y="2512314"/>
            <a:ext cx="10048071" cy="2352294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BF5397D7-CC9F-C847-A8E0-854FF981A324}"/>
              </a:ext>
            </a:extLst>
          </p:cNvPr>
          <p:cNvSpPr/>
          <p:nvPr/>
        </p:nvSpPr>
        <p:spPr>
          <a:xfrm>
            <a:off x="5132832" y="3493389"/>
            <a:ext cx="1560576" cy="772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12801C-B385-4C4E-B37D-75B366F1545C}"/>
              </a:ext>
            </a:extLst>
          </p:cNvPr>
          <p:cNvSpPr txBox="1"/>
          <p:nvPr/>
        </p:nvSpPr>
        <p:spPr>
          <a:xfrm>
            <a:off x="1504236" y="5476470"/>
            <a:ext cx="10378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两个森林的比较，相对于字符串的比较稍微复杂一些，但原理相同。 我们发现一样存在着递归的关系。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425212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5853A-1922-E64E-9FBD-ECED7199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递归关系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56B80-3ABC-8644-982F-DC88783BFD04}"/>
              </a:ext>
            </a:extLst>
          </p:cNvPr>
          <p:cNvSpPr txBox="1"/>
          <p:nvPr/>
        </p:nvSpPr>
        <p:spPr>
          <a:xfrm>
            <a:off x="7997952" y="2926080"/>
            <a:ext cx="3060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原问题的最优解可以转换成为：</a:t>
            </a:r>
            <a:endParaRPr kumimoji="1" lang="en-US" altLang="zh-Hans" sz="2800"/>
          </a:p>
          <a:p>
            <a:pPr marL="342900" indent="-342900">
              <a:buAutoNum type="arabicPeriod"/>
            </a:pPr>
            <a:r>
              <a:rPr kumimoji="1" lang="zh-Hans" altLang="en-US" sz="2800"/>
              <a:t>删除</a:t>
            </a:r>
            <a:r>
              <a:rPr kumimoji="1" lang="en-US" altLang="zh-Hans" sz="2800"/>
              <a:t>F1</a:t>
            </a:r>
            <a:r>
              <a:rPr kumimoji="1" lang="zh-Hans" altLang="en-US" sz="2800"/>
              <a:t>的最右树</a:t>
            </a:r>
            <a:endParaRPr kumimoji="1" lang="en-US" altLang="zh-Hans" sz="2800"/>
          </a:p>
          <a:p>
            <a:pPr marL="342900" indent="-342900">
              <a:buAutoNum type="arabicPeriod"/>
            </a:pPr>
            <a:r>
              <a:rPr kumimoji="1" lang="zh-Hans" altLang="en-US" sz="2800"/>
              <a:t>删除</a:t>
            </a:r>
            <a:r>
              <a:rPr kumimoji="1" lang="en-US" altLang="zh-Hans" sz="2800"/>
              <a:t>F2</a:t>
            </a:r>
            <a:r>
              <a:rPr kumimoji="1" lang="zh-Hans" altLang="en-US" sz="2800"/>
              <a:t>的最右树</a:t>
            </a:r>
            <a:endParaRPr kumimoji="1" lang="en-US" altLang="zh-Hans" sz="2800"/>
          </a:p>
          <a:p>
            <a:pPr marL="342900" indent="-342900">
              <a:buAutoNum type="arabicPeriod"/>
            </a:pPr>
            <a:r>
              <a:rPr kumimoji="1" lang="zh-Hans" altLang="en-US" sz="2800"/>
              <a:t>将</a:t>
            </a:r>
            <a:r>
              <a:rPr kumimoji="1" lang="en-US" altLang="zh-Hans" sz="2800"/>
              <a:t>F1-F2</a:t>
            </a:r>
            <a:r>
              <a:rPr kumimoji="1" lang="zh-Hans" altLang="en-US" sz="2800"/>
              <a:t>的最右树匹配</a:t>
            </a:r>
            <a:endParaRPr kumimoji="1" lang="zh-CN" altLang="en-US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F5114-E276-564E-A13C-0CD9A156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2" y="1836413"/>
            <a:ext cx="5403596" cy="48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3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F9914-4FA1-2946-9989-FEB2027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问题转换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586ABB-F869-BF4E-87BA-C5FBA551A0FA}"/>
              </a:ext>
            </a:extLst>
          </p:cNvPr>
          <p:cNvSpPr txBox="1"/>
          <p:nvPr/>
        </p:nvSpPr>
        <p:spPr>
          <a:xfrm>
            <a:off x="789432" y="4926856"/>
            <a:ext cx="11212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可以用数字对森林的每个节点进行编码，删除最右树的操作就可以描述成删除一个连续的区间</a:t>
            </a:r>
            <a:r>
              <a:rPr kumimoji="1" lang="en-US" altLang="zh-Hans" sz="2800"/>
              <a:t>4-5</a:t>
            </a:r>
            <a:r>
              <a:rPr kumimoji="1" lang="zh-Hans" altLang="en-US" sz="2800"/>
              <a:t>。而图中的森林，一共有这些子森林： </a:t>
            </a:r>
            <a:r>
              <a:rPr kumimoji="1" lang="en-US" altLang="zh-Hans" sz="2800"/>
              <a:t>1-1, 1-2, 1-3, 1-4, 1-5, 2-2, 2-3, 2-4, 2-5, 3-3, 3-4, 3-5,4-4,4-5, 5-5</a:t>
            </a:r>
            <a:endParaRPr kumimoji="1" lang="zh-CN" altLang="en-US" sz="2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F71C1-A76D-914D-B86D-EDEDD475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97" y="2119630"/>
            <a:ext cx="3545190" cy="23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9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5853A-1922-E64E-9FBD-ECED7199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问题转换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56B80-3ABC-8644-982F-DC88783BFD04}"/>
              </a:ext>
            </a:extLst>
          </p:cNvPr>
          <p:cNvSpPr txBox="1"/>
          <p:nvPr/>
        </p:nvSpPr>
        <p:spPr>
          <a:xfrm>
            <a:off x="6669024" y="2495192"/>
            <a:ext cx="5071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原问题变成了求</a:t>
            </a:r>
            <a:r>
              <a:rPr kumimoji="1" lang="en-US" altLang="zh-Hans" sz="2800"/>
              <a:t>:</a:t>
            </a:r>
          </a:p>
          <a:p>
            <a:pPr marL="514350" indent="-514350">
              <a:buAutoNum type="arabicPeriod"/>
            </a:pPr>
            <a:r>
              <a:rPr kumimoji="1" lang="en-US" altLang="zh-CN" sz="2800"/>
              <a:t>F1</a:t>
            </a:r>
            <a:r>
              <a:rPr kumimoji="1" lang="zh-Hans" altLang="en-US" sz="2800"/>
              <a:t>中</a:t>
            </a:r>
            <a:r>
              <a:rPr kumimoji="1" lang="en-US" altLang="zh-CN" sz="2800"/>
              <a:t>(1,3) </a:t>
            </a:r>
            <a:r>
              <a:rPr kumimoji="1" lang="zh-Hans" altLang="en-US" sz="2800"/>
              <a:t>到</a:t>
            </a:r>
            <a:r>
              <a:rPr kumimoji="1" lang="en-US" altLang="zh-Hans" sz="2800"/>
              <a:t>F2</a:t>
            </a:r>
          </a:p>
          <a:p>
            <a:r>
              <a:rPr kumimoji="1" lang="en-US" altLang="zh-Hans" sz="2800"/>
              <a:t>    </a:t>
            </a:r>
            <a:r>
              <a:rPr kumimoji="1" lang="en-US" altLang="zh-Hans" sz="2800" b="1"/>
              <a:t>+ </a:t>
            </a:r>
            <a:r>
              <a:rPr kumimoji="1" lang="zh-Hans" altLang="en-US" sz="2800"/>
              <a:t>删除</a:t>
            </a:r>
            <a:r>
              <a:rPr kumimoji="1" lang="en-US" altLang="zh-Hans" sz="2800"/>
              <a:t>B&amp;F</a:t>
            </a:r>
          </a:p>
          <a:p>
            <a:r>
              <a:rPr kumimoji="1" lang="en-US" altLang="zh-Hans" sz="2800"/>
              <a:t>2.</a:t>
            </a:r>
            <a:r>
              <a:rPr kumimoji="1" lang="zh-Hans" altLang="en-US" sz="2800"/>
              <a:t> </a:t>
            </a:r>
            <a:r>
              <a:rPr kumimoji="1" lang="en-US" altLang="zh-Hans" sz="2800"/>
              <a:t>F1</a:t>
            </a:r>
            <a:r>
              <a:rPr kumimoji="1" lang="zh-Hans" altLang="en-US" sz="2800"/>
              <a:t>到</a:t>
            </a:r>
            <a:r>
              <a:rPr kumimoji="1" lang="en-US" altLang="zh-Hans" sz="2800"/>
              <a:t>F2</a:t>
            </a:r>
            <a:r>
              <a:rPr kumimoji="1" lang="zh-Hans" altLang="en-US" sz="2800"/>
              <a:t>中</a:t>
            </a:r>
            <a:r>
              <a:rPr kumimoji="1" lang="en-US" altLang="zh-Hans" sz="2800"/>
              <a:t>(1,2</a:t>
            </a:r>
            <a:r>
              <a:rPr kumimoji="1" lang="zh-Hans" altLang="en-US" sz="2800"/>
              <a:t>）</a:t>
            </a:r>
            <a:endParaRPr kumimoji="1" lang="en-US" altLang="zh-Hans" sz="2800"/>
          </a:p>
          <a:p>
            <a:r>
              <a:rPr kumimoji="1" lang="en-US" altLang="zh-Hans" sz="2800"/>
              <a:t>    </a:t>
            </a:r>
            <a:r>
              <a:rPr kumimoji="1" lang="en-US" altLang="zh-Hans" sz="2800" b="1"/>
              <a:t>+</a:t>
            </a:r>
            <a:r>
              <a:rPr kumimoji="1" lang="en-US" altLang="zh-Hans" sz="2800"/>
              <a:t> </a:t>
            </a:r>
            <a:r>
              <a:rPr kumimoji="1" lang="zh-Hans" altLang="en-US" sz="2800"/>
              <a:t>插入</a:t>
            </a:r>
            <a:r>
              <a:rPr kumimoji="1" lang="en-US" altLang="zh-Hans" sz="2800"/>
              <a:t>B&amp;F&amp;D</a:t>
            </a:r>
          </a:p>
          <a:p>
            <a:r>
              <a:rPr kumimoji="1" lang="en-US" altLang="zh-CN" sz="2800"/>
              <a:t>3.  F1</a:t>
            </a:r>
            <a:r>
              <a:rPr kumimoji="1" lang="zh-Hans" altLang="en-US" sz="2800"/>
              <a:t>中</a:t>
            </a:r>
            <a:r>
              <a:rPr kumimoji="1" lang="en-US" altLang="zh-CN" sz="2800"/>
              <a:t>(1,3)</a:t>
            </a:r>
            <a:r>
              <a:rPr kumimoji="1" lang="zh-Hans" altLang="en-US" sz="2800"/>
              <a:t>和</a:t>
            </a:r>
            <a:r>
              <a:rPr kumimoji="1" lang="en-US" altLang="zh-Hans" sz="2800"/>
              <a:t>F2</a:t>
            </a:r>
            <a:r>
              <a:rPr kumimoji="1" lang="zh-Hans" altLang="en-US" sz="2800"/>
              <a:t>中</a:t>
            </a:r>
            <a:r>
              <a:rPr kumimoji="1" lang="en-US" altLang="zh-Hans" sz="2800"/>
              <a:t>(1,2)</a:t>
            </a:r>
            <a:r>
              <a:rPr kumimoji="1" lang="zh-Hans" altLang="en-US" sz="2800"/>
              <a:t> </a:t>
            </a:r>
            <a:endParaRPr kumimoji="1" lang="en-US" altLang="zh-Hans" sz="2800"/>
          </a:p>
          <a:p>
            <a:r>
              <a:rPr kumimoji="1" lang="en-US" altLang="zh-Hans" sz="2800" b="1"/>
              <a:t>    +</a:t>
            </a:r>
            <a:r>
              <a:rPr kumimoji="1" lang="zh-Hans" altLang="en-US" sz="2800"/>
              <a:t> </a:t>
            </a:r>
            <a:r>
              <a:rPr kumimoji="1" lang="en-US" altLang="zh-Hans" sz="2800"/>
              <a:t>F1</a:t>
            </a:r>
            <a:r>
              <a:rPr kumimoji="1" lang="zh-Hans" altLang="en-US" sz="2800"/>
              <a:t>中</a:t>
            </a:r>
            <a:r>
              <a:rPr kumimoji="1" lang="en-US" altLang="zh-Hans" sz="2800"/>
              <a:t>5</a:t>
            </a:r>
            <a:r>
              <a:rPr kumimoji="1" lang="zh-Hans" altLang="en-US" sz="2800"/>
              <a:t>到</a:t>
            </a:r>
            <a:r>
              <a:rPr kumimoji="1" lang="en-US" altLang="zh-Hans" sz="2800"/>
              <a:t>F2</a:t>
            </a:r>
            <a:r>
              <a:rPr kumimoji="1" lang="zh-Hans" altLang="en-US" sz="2800"/>
              <a:t>中</a:t>
            </a:r>
            <a:r>
              <a:rPr kumimoji="1" lang="en-US" altLang="zh-Hans" sz="2800"/>
              <a:t>(4,5)</a:t>
            </a:r>
            <a:r>
              <a:rPr kumimoji="1" lang="zh-Hans" altLang="en-US" sz="2800"/>
              <a:t>的最优解   </a:t>
            </a:r>
            <a:endParaRPr kumimoji="1" lang="en-US" altLang="zh-Hans" sz="2800"/>
          </a:p>
          <a:p>
            <a:r>
              <a:rPr kumimoji="1" lang="en-US" altLang="zh-Hans" sz="2800"/>
              <a:t>    </a:t>
            </a:r>
            <a:r>
              <a:rPr kumimoji="1" lang="en-US" altLang="zh-Hans" sz="2800" b="1"/>
              <a:t>+</a:t>
            </a:r>
            <a:r>
              <a:rPr kumimoji="1" lang="en-US" altLang="zh-Hans" sz="2800"/>
              <a:t> B-&gt;B</a:t>
            </a:r>
            <a:endParaRPr kumimoji="1" lang="zh-CN" altLang="en-US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BF5114-E276-564E-A13C-0CD9A156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6413"/>
            <a:ext cx="5403596" cy="48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5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81FCC-259A-904C-B3AC-E80B3B16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填表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4714F-9703-4048-B8D2-7F47CD0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94" y="1708870"/>
            <a:ext cx="4395470" cy="50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8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AA83A-729A-ED46-AFFF-2CD11673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暴力搜索？</a:t>
            </a:r>
            <a:r>
              <a:rPr kumimoji="1" lang="en-US" altLang="zh-Hans"/>
              <a:t>	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C08F2A-4A56-A94A-AD55-333BB30D5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Hans" altLang="en-US"/>
                  <a:t>四皇后问题有多少种可能的组合？ </a:t>
                </a:r>
                <a:endParaRPr kumimoji="1" lang="en-US" altLang="zh-Hans"/>
              </a:p>
              <a:p>
                <a:pPr marL="0" indent="0">
                  <a:buNone/>
                </a:pPr>
                <a:r>
                  <a:rPr kumimoji="1" lang="en-US" altLang="zh-Hans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b="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kumimoji="1" lang="en-US" altLang="zh-Hans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16! </m:t>
                        </m:r>
                      </m:num>
                      <m:den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4!12!</m:t>
                        </m:r>
                      </m:den>
                    </m:f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kumimoji="1" lang="en-US" altLang="zh-Hans" b="0"/>
              </a:p>
              <a:p>
                <a:pPr marL="0" indent="0">
                  <a:buNone/>
                </a:pPr>
                <a:r>
                  <a:rPr kumimoji="1" lang="zh-Hans" altLang="en-US"/>
                  <a:t>八皇后问题有多少可能的组合？ </a:t>
                </a:r>
                <a:endParaRPr kumimoji="1" lang="en-US" altLang="zh-Hans"/>
              </a:p>
              <a:p>
                <a:pPr marL="0" indent="0">
                  <a:buNone/>
                </a:pPr>
                <a:r>
                  <a:rPr kumimoji="1" lang="zh-Hans" altLang="en-US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b="0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num>
                          <m:den>
                            <m:r>
                              <a:rPr kumimoji="1" lang="en-US" altLang="zh-Hans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64!</m:t>
                        </m:r>
                      </m:num>
                      <m:den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8!56!</m:t>
                        </m:r>
                      </m:den>
                    </m:f>
                  </m:oMath>
                </a14:m>
                <a:r>
                  <a:rPr kumimoji="1" lang="en-US" altLang="zh-Hans"/>
                  <a:t> = 247,865,260,608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C08F2A-4A56-A94A-AD55-333BB30D5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225A6C9-E7CC-8F42-9ED1-15DC73CA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80" y="2226928"/>
            <a:ext cx="3950035" cy="39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1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BE7D7-406B-7746-8841-418AA3D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DOM-DIFF </a:t>
            </a:r>
            <a:r>
              <a:rPr kumimoji="1" lang="zh-Hans" altLang="en-US"/>
              <a:t>算法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F9946-5AC1-D24D-85B4-9E49DA55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850"/>
            <a:ext cx="10515600" cy="4560877"/>
          </a:xfrm>
        </p:spPr>
        <p:txBody>
          <a:bodyPr>
            <a:normAutofit/>
          </a:bodyPr>
          <a:lstStyle/>
          <a:p>
            <a:r>
              <a:rPr kumimoji="1" lang="zh-Hans" altLang="en-US"/>
              <a:t>假设</a:t>
            </a:r>
            <a:r>
              <a:rPr kumimoji="1" lang="en-US" altLang="zh-Hans"/>
              <a:t>F1</a:t>
            </a:r>
            <a:r>
              <a:rPr kumimoji="1" lang="zh-Hans" altLang="en-US"/>
              <a:t>中顶点数为</a:t>
            </a:r>
            <a:r>
              <a:rPr kumimoji="1" lang="en-US" altLang="zh-Hans"/>
              <a:t>M</a:t>
            </a:r>
            <a:r>
              <a:rPr kumimoji="1" lang="zh-Hans" altLang="en-US"/>
              <a:t>，</a:t>
            </a:r>
            <a:r>
              <a:rPr kumimoji="1" lang="en-US" altLang="zh-Hans"/>
              <a:t>F2</a:t>
            </a:r>
            <a:r>
              <a:rPr kumimoji="1" lang="zh-Hans" altLang="en-US"/>
              <a:t>中顶点数为</a:t>
            </a:r>
            <a:r>
              <a:rPr kumimoji="1" lang="en-US" altLang="zh-Hans"/>
              <a:t>N</a:t>
            </a:r>
            <a:r>
              <a:rPr kumimoji="1" lang="zh-Hans" altLang="en-US"/>
              <a:t>，上述基于填表的动态规划算法的复杂度为</a:t>
            </a:r>
            <a:r>
              <a:rPr kumimoji="1" lang="en-US" altLang="zh-Hans"/>
              <a:t>O(M^2 * N ^ 2)</a:t>
            </a:r>
            <a:r>
              <a:rPr kumimoji="1" lang="zh-Hans" altLang="en-US"/>
              <a:t>。 </a:t>
            </a:r>
            <a:r>
              <a:rPr kumimoji="1" lang="en-US" altLang="zh-Hans"/>
              <a:t>----</a:t>
            </a:r>
            <a:r>
              <a:rPr kumimoji="1" lang="zh-Hans" altLang="en-US"/>
              <a:t> 对于</a:t>
            </a:r>
            <a:r>
              <a:rPr kumimoji="1" lang="en-US" altLang="zh-Hans"/>
              <a:t>100</a:t>
            </a:r>
            <a:r>
              <a:rPr kumimoji="1" lang="zh-Hans" altLang="en-US"/>
              <a:t>个顶点的更新，那么复杂度是</a:t>
            </a:r>
            <a:r>
              <a:rPr kumimoji="1" lang="en-US" altLang="zh-Hans"/>
              <a:t>O(100^4)= 1</a:t>
            </a:r>
            <a:r>
              <a:rPr kumimoji="1" lang="zh-Hans" altLang="en-US"/>
              <a:t>亿</a:t>
            </a:r>
            <a:r>
              <a:rPr kumimoji="1" lang="en-US" altLang="zh-Hans"/>
              <a:t> </a:t>
            </a:r>
            <a:r>
              <a:rPr kumimoji="1" lang="en-US" altLang="zh-Hans" b="1">
                <a:solidFill>
                  <a:srgbClr val="FF0000"/>
                </a:solidFill>
              </a:rPr>
              <a:t>——</a:t>
            </a:r>
            <a:r>
              <a:rPr kumimoji="1" lang="zh-Hans" altLang="en-US" b="1">
                <a:solidFill>
                  <a:srgbClr val="FF0000"/>
                </a:solidFill>
              </a:rPr>
              <a:t>不能接受</a:t>
            </a:r>
            <a:endParaRPr kumimoji="1" lang="en-US" altLang="zh-Hans" b="1">
              <a:solidFill>
                <a:srgbClr val="FF0000"/>
              </a:solidFill>
            </a:endParaRPr>
          </a:p>
          <a:p>
            <a:r>
              <a:rPr kumimoji="1" lang="zh-Hans" altLang="en-US"/>
              <a:t>目前最快的算法可以优化到</a:t>
            </a:r>
            <a:r>
              <a:rPr kumimoji="1" lang="en-US" altLang="zh-Hans"/>
              <a:t>O(N^3)</a:t>
            </a:r>
            <a:r>
              <a:rPr kumimoji="1" lang="zh-Hans" altLang="en-US"/>
              <a:t>，如果是</a:t>
            </a:r>
            <a:r>
              <a:rPr kumimoji="1" lang="en-US" altLang="zh-Hans"/>
              <a:t>100</a:t>
            </a:r>
            <a:r>
              <a:rPr kumimoji="1" lang="zh-Hans" altLang="en-US"/>
              <a:t>个顶点，那么需要百万级别</a:t>
            </a:r>
            <a:r>
              <a:rPr kumimoji="1" lang="en-US" altLang="zh-Hans" b="1">
                <a:solidFill>
                  <a:srgbClr val="FF0000"/>
                </a:solidFill>
              </a:rPr>
              <a:t>——</a:t>
            </a:r>
            <a:r>
              <a:rPr kumimoji="1" lang="zh-Hans" altLang="en-US" b="1">
                <a:solidFill>
                  <a:srgbClr val="FF0000"/>
                </a:solidFill>
              </a:rPr>
              <a:t>不能接受</a:t>
            </a:r>
            <a:endParaRPr kumimoji="1" lang="en-US" altLang="zh-Han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56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59A34-099B-D34F-A3F6-B2F161D9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问题简化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0720B-83BB-1F48-9E68-510D4915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1. </a:t>
            </a:r>
            <a:r>
              <a:rPr kumimoji="1" lang="zh-Hans" altLang="en-US"/>
              <a:t>用户很少会在树的根节点上再增加元素</a:t>
            </a:r>
            <a:endParaRPr kumimoji="1" lang="en-US" altLang="zh-Hans"/>
          </a:p>
          <a:p>
            <a:r>
              <a:rPr kumimoji="1" lang="en-US" altLang="zh-Hans"/>
              <a:t>2.</a:t>
            </a:r>
            <a:r>
              <a:rPr kumimoji="1" lang="zh-Hans" altLang="en-US"/>
              <a:t> 用户很少增加树的层级，改变树的大的结构</a:t>
            </a:r>
            <a:endParaRPr kumimoji="1" lang="en-US" altLang="zh-Hans"/>
          </a:p>
          <a:p>
            <a:r>
              <a:rPr kumimoji="1" lang="en-US" altLang="zh-Hans"/>
              <a:t>3.</a:t>
            </a:r>
            <a:r>
              <a:rPr kumimoji="1" lang="zh-Hans" altLang="en-US"/>
              <a:t> 多数操作是更改某个节点的属性（颜色）等等； 或者是删除某个子树（删除组件）；或者替换掉某个子树（比如</a:t>
            </a:r>
            <a:r>
              <a:rPr kumimoji="1" lang="en-US" altLang="zh-Hans"/>
              <a:t>Tab</a:t>
            </a:r>
            <a:r>
              <a:rPr kumimoji="1" lang="zh-Hans" altLang="en-US"/>
              <a:t>切换）；或者为某个子树增加子节点（列表渲染）。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19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4427-79A3-C44D-B42E-118A0F44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算法解刨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8C4438-B0EF-5E4E-989B-3E3BC5338FC3}"/>
              </a:ext>
            </a:extLst>
          </p:cNvPr>
          <p:cNvSpPr txBox="1"/>
          <p:nvPr/>
        </p:nvSpPr>
        <p:spPr>
          <a:xfrm>
            <a:off x="1072896" y="5669280"/>
            <a:ext cx="1043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400"/>
              <a:t>因为树的结构不会发生大的变化，所以大体上我们认为树的层级结构是一样的，所以只需要递归比较。于是发现有一个新的</a:t>
            </a:r>
            <a:r>
              <a:rPr kumimoji="1" lang="en-US" altLang="zh-Hans" sz="2400"/>
              <a:t>li</a:t>
            </a:r>
            <a:r>
              <a:rPr kumimoji="1" lang="zh-Hans" altLang="en-US" sz="2400"/>
              <a:t>元素需要被插入。</a:t>
            </a:r>
            <a:endParaRPr kumimoji="1"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3D1011-17C2-CE4D-8A76-CF7F0D5F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14" y="1693752"/>
            <a:ext cx="6659626" cy="37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9E258-9698-D747-AD81-BB2DD12A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算法解刨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3AB76-9247-8E4A-AB49-29D62F56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9" y="2099055"/>
            <a:ext cx="4718051" cy="4301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AF5EF6-4E60-5B4C-A8D3-9EB6C8C14E8B}"/>
              </a:ext>
            </a:extLst>
          </p:cNvPr>
          <p:cNvSpPr txBox="1"/>
          <p:nvPr/>
        </p:nvSpPr>
        <p:spPr>
          <a:xfrm>
            <a:off x="6754368" y="2450592"/>
            <a:ext cx="4511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当递归向下的时候发现节点的</a:t>
            </a:r>
            <a:r>
              <a:rPr kumimoji="1" lang="en-US" altLang="zh-Hans" sz="2800"/>
              <a:t>tagName</a:t>
            </a:r>
            <a:r>
              <a:rPr kumimoji="1" lang="zh-Hans" altLang="en-US" sz="2800"/>
              <a:t>不一样的时候，再比较下去意义就不大了，所以我们简单替换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396823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9ED6A-897C-9A43-BD02-D0DDECF8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列表的处理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C67A4-3621-5A4D-A76D-3C78AF86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 </a:t>
            </a:r>
            <a:r>
              <a:rPr kumimoji="1" lang="zh-Hans" altLang="en-US"/>
              <a:t>列表应该用之前的</a:t>
            </a:r>
            <a:r>
              <a:rPr kumimoji="1" lang="en-US" altLang="zh-Hans"/>
              <a:t>Array-Diff</a:t>
            </a:r>
            <a:r>
              <a:rPr kumimoji="1" lang="zh-Hans" altLang="en-US"/>
              <a:t>算法处理（也就是数组的最小编辑距离）因为这个算法只有</a:t>
            </a:r>
            <a:r>
              <a:rPr kumimoji="1" lang="en-US" altLang="zh-Hans"/>
              <a:t>O(n^2)</a:t>
            </a:r>
            <a:r>
              <a:rPr kumimoji="1" lang="zh-Hans" altLang="en-US"/>
              <a:t>，会比较节省时间。</a:t>
            </a:r>
            <a:endParaRPr kumimoji="1" lang="en-US" altLang="zh-Hans"/>
          </a:p>
          <a:p>
            <a:r>
              <a:rPr kumimoji="1" lang="zh-Hans" altLang="en-US"/>
              <a:t>列表如果非常大比如，超过</a:t>
            </a:r>
            <a:r>
              <a:rPr kumimoji="1" lang="en-US" altLang="zh-Hans"/>
              <a:t>1000</a:t>
            </a:r>
            <a:r>
              <a:rPr kumimoji="1" lang="zh-Hans" altLang="en-US"/>
              <a:t>， 那么可以考虑启发比较，比如直接对齐，然后用</a:t>
            </a:r>
            <a:r>
              <a:rPr kumimoji="1" lang="en-US" altLang="zh-Hans"/>
              <a:t>for</a:t>
            </a:r>
            <a:r>
              <a:rPr kumimoji="1" lang="zh-Hans" altLang="en-US"/>
              <a:t>循环变更。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37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62DCA-38CD-0648-AE23-8D0AC74E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启发搜索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792E2-0A5B-3143-AD88-D587B6E8D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如果按照每个皇后只在某一行，那么有多少种条件？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28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5B0A7-7F4F-1C46-8DF0-8FDDC9AE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最优化问题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CBDB5-A5D3-D645-9D9D-9E46AEE32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Hans" altLang="en-US"/>
              <a:t>简单说，最优化问题，就是在所有可能的解中求出最有可能的解。比如：</a:t>
            </a:r>
            <a:endParaRPr kumimoji="1" lang="en-US" altLang="zh-Hans"/>
          </a:p>
          <a:p>
            <a:pPr marL="514350" indent="-514350">
              <a:buAutoNum type="arabicPeriod"/>
            </a:pPr>
            <a:r>
              <a:rPr kumimoji="1" lang="zh-Hans" altLang="en-US"/>
              <a:t>快递员通过地图上若干点的最短路径</a:t>
            </a:r>
            <a:endParaRPr kumimoji="1" lang="en-US" altLang="zh-Hans"/>
          </a:p>
          <a:p>
            <a:pPr marL="514350" indent="-514350">
              <a:buAutoNum type="arabicPeriod"/>
            </a:pPr>
            <a:r>
              <a:rPr kumimoji="1" lang="zh-Hans" altLang="en-US"/>
              <a:t>棋手寻找最好的走法</a:t>
            </a:r>
            <a:endParaRPr kumimoji="1" lang="en-US" altLang="zh-Hans"/>
          </a:p>
          <a:p>
            <a:pPr marL="514350" indent="-514350">
              <a:buAutoNum type="arabicPeriod"/>
            </a:pPr>
            <a:r>
              <a:rPr kumimoji="1" lang="zh-Hans" altLang="en-US"/>
              <a:t>前端框架寻找从</a:t>
            </a:r>
            <a:r>
              <a:rPr kumimoji="1" lang="en-US" altLang="zh-Hans"/>
              <a:t>dom</a:t>
            </a:r>
            <a:r>
              <a:rPr kumimoji="1" lang="zh-Hans" altLang="en-US"/>
              <a:t>树</a:t>
            </a:r>
            <a:r>
              <a:rPr kumimoji="1" lang="en-US" altLang="zh-Hans"/>
              <a:t>A-&gt;dom</a:t>
            </a:r>
            <a:r>
              <a:rPr kumimoji="1" lang="zh-Hans" altLang="en-US"/>
              <a:t>树</a:t>
            </a:r>
            <a:r>
              <a:rPr kumimoji="1" lang="en-US" altLang="zh-Hans"/>
              <a:t>B</a:t>
            </a:r>
            <a:r>
              <a:rPr kumimoji="1" lang="zh-Hans" altLang="en-US"/>
              <a:t>最节省性能开销的方法</a:t>
            </a:r>
            <a:endParaRPr kumimoji="1" lang="en-US" altLang="zh-Hans"/>
          </a:p>
          <a:p>
            <a:pPr marL="514350" indent="-514350">
              <a:buAutoNum type="arabicPeriod"/>
            </a:pPr>
            <a:r>
              <a:rPr kumimoji="1" lang="zh-Hans" altLang="en-US"/>
              <a:t>工厂寻找最优的原料配比</a:t>
            </a:r>
            <a:endParaRPr kumimoji="1" lang="en-US" altLang="zh-Hans"/>
          </a:p>
          <a:p>
            <a:pPr marL="514350" indent="-514350">
              <a:buAutoNum type="arabicPeriod"/>
            </a:pPr>
            <a:endParaRPr kumimoji="1" lang="en-US" altLang="zh-CN"/>
          </a:p>
          <a:p>
            <a:pPr marL="0" indent="0">
              <a:buNone/>
            </a:pPr>
            <a:r>
              <a:rPr kumimoji="1" lang="zh-Hans" altLang="en-US"/>
              <a:t>这些生活中常见的场景，会涉及一类算法问题，就是最优化问题。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51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FBB14-681E-0641-BA13-20A09A89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最长公共子字符串问题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CEC1F0-4A55-FF46-9325-5CCB716D0D1F}"/>
              </a:ext>
            </a:extLst>
          </p:cNvPr>
          <p:cNvSpPr txBox="1"/>
          <p:nvPr/>
        </p:nvSpPr>
        <p:spPr>
          <a:xfrm>
            <a:off x="1299411" y="4239856"/>
            <a:ext cx="10459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800"/>
              <a:t>为了确定两个字符串的相似度，我们有时候需要求两个字符串的最长子串。 </a:t>
            </a:r>
            <a:endParaRPr kumimoji="1" lang="zh-CN" altLang="en-US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1F67DC-823C-DE42-8F0D-F99054B0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347" y="2236787"/>
            <a:ext cx="9857584" cy="17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77FF6-F789-484C-9B15-1D677DE5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穷举法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643C47-9D62-974F-9A3A-2963BF96430E}"/>
              </a:ext>
            </a:extLst>
          </p:cNvPr>
          <p:cNvSpPr txBox="1"/>
          <p:nvPr/>
        </p:nvSpPr>
        <p:spPr>
          <a:xfrm>
            <a:off x="7768994" y="2909454"/>
            <a:ext cx="37579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sz="2800"/>
              <a:t>求出</a:t>
            </a:r>
            <a:r>
              <a:rPr kumimoji="1" lang="en-US" altLang="zh-Hans" sz="2800"/>
              <a:t>S</a:t>
            </a:r>
            <a:r>
              <a:rPr kumimoji="1" lang="zh-Hans" altLang="en-US" sz="2800"/>
              <a:t>的所有子字符串</a:t>
            </a:r>
            <a:endParaRPr kumimoji="1" lang="en-US" altLang="zh-Han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sz="2800"/>
              <a:t>求出</a:t>
            </a:r>
            <a:r>
              <a:rPr kumimoji="1" lang="en-US" altLang="zh-Hans" sz="2800"/>
              <a:t>T</a:t>
            </a:r>
            <a:r>
              <a:rPr kumimoji="1" lang="zh-Hans" altLang="en-US" sz="2800"/>
              <a:t>的所有子字符串</a:t>
            </a:r>
            <a:endParaRPr kumimoji="1" lang="en-US" altLang="zh-Han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sz="2800"/>
              <a:t>求出两个集合的交集</a:t>
            </a:r>
            <a:endParaRPr kumimoji="1" lang="en-US" altLang="zh-Han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Hans" altLang="en-US" sz="2800"/>
              <a:t>在所有串中查找最大值</a:t>
            </a:r>
            <a:endParaRPr kumimoji="1" lang="zh-CN" altLang="en-US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5CFEA6-48A7-0D45-A891-BD9F6CB5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2201863"/>
            <a:ext cx="5751882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88F91-2934-EC40-971A-38639773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如何求一个字符串的所有子字符串呢？ </a:t>
            </a:r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11B5DE-9719-7E48-8C00-723BC083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6" y="2186132"/>
            <a:ext cx="5008728" cy="23304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34BCA7-AC53-0B4C-9327-FC9C2A7FFA21}"/>
              </a:ext>
            </a:extLst>
          </p:cNvPr>
          <p:cNvSpPr txBox="1"/>
          <p:nvPr/>
        </p:nvSpPr>
        <p:spPr>
          <a:xfrm>
            <a:off x="838200" y="5048483"/>
            <a:ext cx="11022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800"/>
              <a:t>上述问题可以转换成为寻找所有可能的</a:t>
            </a:r>
            <a:r>
              <a:rPr kumimoji="1" lang="en-US" altLang="zh-Hans" sz="2800"/>
              <a:t>(i, j)</a:t>
            </a:r>
            <a:r>
              <a:rPr kumimoji="1" lang="zh-Hans" altLang="en-US" sz="2800"/>
              <a:t>对，</a:t>
            </a:r>
            <a:r>
              <a:rPr kumimoji="1" lang="en-US" altLang="zh-Hans" sz="2800"/>
              <a:t>i,j</a:t>
            </a:r>
            <a:r>
              <a:rPr kumimoji="1" lang="zh-Hans" altLang="en-US" sz="2800"/>
              <a:t>指向字符串中的字符</a:t>
            </a:r>
            <a:endParaRPr kumimoji="1"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1688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6643B-A7C4-304B-8265-E98EA2B3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穷举算法复杂度分析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0B6C07-84EF-1C4E-BC58-FB8C8920F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Hans" altLang="en-US"/>
                  <a:t>假设字符串</a:t>
                </a:r>
                <a:r>
                  <a:rPr kumimoji="1" lang="en-US" altLang="zh-Hans"/>
                  <a:t>s</a:t>
                </a:r>
                <a:r>
                  <a:rPr kumimoji="1" lang="zh-Hans" altLang="en-US"/>
                  <a:t>长度为</a:t>
                </a:r>
                <a:r>
                  <a:rPr kumimoji="1" lang="en-US" altLang="zh-Hans"/>
                  <a:t>n</a:t>
                </a:r>
                <a:r>
                  <a:rPr kumimoji="1" lang="zh-Hans" altLang="en-US"/>
                  <a:t>，字符串</a:t>
                </a:r>
                <a:r>
                  <a:rPr kumimoji="1" lang="en-US" altLang="zh-Hans"/>
                  <a:t>t</a:t>
                </a:r>
                <a:r>
                  <a:rPr kumimoji="1" lang="zh-Hans" altLang="en-US"/>
                  <a:t>长度为</a:t>
                </a:r>
                <a:r>
                  <a:rPr kumimoji="1" lang="en-US" altLang="zh-Hans"/>
                  <a:t>m</a:t>
                </a:r>
              </a:p>
              <a:p>
                <a:r>
                  <a:rPr kumimoji="1" lang="zh-Hans" altLang="en-US"/>
                  <a:t>寻找所有子字符串  </a:t>
                </a:r>
                <a:r>
                  <a:rPr kumimoji="1" lang="en-US" altLang="zh-Hans"/>
                  <a:t>O(n^2) + O(m^2)</a:t>
                </a:r>
              </a:p>
              <a:p>
                <a:r>
                  <a:rPr kumimoji="1" lang="zh-Hans" altLang="en-US"/>
                  <a:t>比较所有子串，得到公共子串集合，如果采用循环暴力计算： </a:t>
                </a:r>
                <a14:m>
                  <m:oMath xmlns:m="http://schemas.openxmlformats.org/officeDocument/2006/math"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/>
                  <a:t> </a:t>
                </a:r>
                <a:r>
                  <a:rPr kumimoji="1" lang="zh-Hans" altLang="en-US"/>
                  <a:t>，如果采用哈希表</a:t>
                </a:r>
                <a14:m>
                  <m:oMath xmlns:m="http://schemas.openxmlformats.org/officeDocument/2006/math"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Han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Han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b="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zh-CN"/>
              </a:p>
              <a:p>
                <a:r>
                  <a:rPr kumimoji="1" lang="zh-Hans" altLang="en-US"/>
                  <a:t>在公共子串中求最大值</a:t>
                </a:r>
                <a:r>
                  <a:rPr kumimoji="1" lang="en-US" altLang="zh-Hans"/>
                  <a:t>O(t) , t &lt; min(m^2, n^2)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0B6C07-84EF-1C4E-BC58-FB8C8920F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80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2166</TotalTime>
  <Words>1513</Words>
  <Application>Microsoft Macintosh PowerPoint</Application>
  <PresentationFormat>宽屏</PresentationFormat>
  <Paragraphs>148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</vt:lpstr>
      <vt:lpstr>等线 Light</vt:lpstr>
      <vt:lpstr>Arial</vt:lpstr>
      <vt:lpstr>Cambria Math</vt:lpstr>
      <vt:lpstr>Office 主题​​</vt:lpstr>
      <vt:lpstr>10-最优化问题</vt:lpstr>
      <vt:lpstr>N皇后问题</vt:lpstr>
      <vt:lpstr>暴力搜索？ </vt:lpstr>
      <vt:lpstr>启发搜索</vt:lpstr>
      <vt:lpstr>最优化问题</vt:lpstr>
      <vt:lpstr>最长公共子字符串问题</vt:lpstr>
      <vt:lpstr>穷举法</vt:lpstr>
      <vt:lpstr>如何求一个字符串的所有子字符串呢？ </vt:lpstr>
      <vt:lpstr>穷举算法复杂度分析</vt:lpstr>
      <vt:lpstr>有没有更快的做法？</vt:lpstr>
      <vt:lpstr>问题的转换-最优子问题</vt:lpstr>
      <vt:lpstr>最优子问题关系</vt:lpstr>
      <vt:lpstr>填表法</vt:lpstr>
      <vt:lpstr>关联问题（ ARRAY DOM-DIFF ）</vt:lpstr>
      <vt:lpstr>DOM更新的成本</vt:lpstr>
      <vt:lpstr>钢条切割问题</vt:lpstr>
      <vt:lpstr>一个可能有误差的解</vt:lpstr>
      <vt:lpstr>动态规划（最优子问题）</vt:lpstr>
      <vt:lpstr>最小编辑距离问题</vt:lpstr>
      <vt:lpstr>最优子问题</vt:lpstr>
      <vt:lpstr>最优解关系</vt:lpstr>
      <vt:lpstr>最优解递归公式</vt:lpstr>
      <vt:lpstr>关联问题（ ARRAY DOM-DIFF ）</vt:lpstr>
      <vt:lpstr>DOM更新的成本</vt:lpstr>
      <vt:lpstr>有序森林的最小编辑距离</vt:lpstr>
      <vt:lpstr>递归关系</vt:lpstr>
      <vt:lpstr>问题转换</vt:lpstr>
      <vt:lpstr>问题转换</vt:lpstr>
      <vt:lpstr>填表</vt:lpstr>
      <vt:lpstr>DOM-DIFF 算法</vt:lpstr>
      <vt:lpstr>问题简化</vt:lpstr>
      <vt:lpstr>算法解刨</vt:lpstr>
      <vt:lpstr>算法解刨</vt:lpstr>
      <vt:lpstr>列表的处理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04-堆和堆排序</dc:title>
  <dc:creator>Microsoft Office 用户</dc:creator>
  <cp:lastModifiedBy>Microsoft Office 用户</cp:lastModifiedBy>
  <cp:revision>267</cp:revision>
  <dcterms:created xsi:type="dcterms:W3CDTF">2018-05-19T02:32:05Z</dcterms:created>
  <dcterms:modified xsi:type="dcterms:W3CDTF">2018-06-16T16:04:01Z</dcterms:modified>
</cp:coreProperties>
</file>